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5"/>
  </p:notesMasterIdLst>
  <p:sldIdLst>
    <p:sldId id="256" r:id="rId2"/>
    <p:sldId id="354" r:id="rId3"/>
    <p:sldId id="307" r:id="rId4"/>
    <p:sldId id="308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45" r:id="rId27"/>
    <p:sldId id="347" r:id="rId28"/>
    <p:sldId id="348" r:id="rId29"/>
    <p:sldId id="349" r:id="rId30"/>
    <p:sldId id="350" r:id="rId31"/>
    <p:sldId id="351" r:id="rId32"/>
    <p:sldId id="352" r:id="rId33"/>
    <p:sldId id="35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2362" autoAdjust="0"/>
  </p:normalViewPr>
  <p:slideViewPr>
    <p:cSldViewPr>
      <p:cViewPr varScale="1">
        <p:scale>
          <a:sx n="106" d="100"/>
          <a:sy n="106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5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1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4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4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29-Jan-20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6.xml"/><Relationship Id="rId7" Type="http://schemas.openxmlformats.org/officeDocument/2006/relationships/image" Target="../media/image6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57.xml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tags" Target="../tags/tag60.xm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62.xml"/><Relationship Id="rId10" Type="http://schemas.openxmlformats.org/officeDocument/2006/relationships/image" Target="../media/image68.png"/><Relationship Id="rId4" Type="http://schemas.openxmlformats.org/officeDocument/2006/relationships/tags" Target="../tags/tag61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75.png"/><Relationship Id="rId17" Type="http://schemas.openxmlformats.org/officeDocument/2006/relationships/image" Target="../media/image80.jpeg"/><Relationship Id="rId2" Type="http://schemas.openxmlformats.org/officeDocument/2006/relationships/tags" Target="../tags/tag64.xml"/><Relationship Id="rId16" Type="http://schemas.openxmlformats.org/officeDocument/2006/relationships/image" Target="../media/image79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74.png"/><Relationship Id="rId5" Type="http://schemas.openxmlformats.org/officeDocument/2006/relationships/tags" Target="../tags/tag67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66.xml"/><Relationship Id="rId9" Type="http://schemas.openxmlformats.org/officeDocument/2006/relationships/image" Target="../media/image65.png"/><Relationship Id="rId1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tags" Target="../tags/tag72.xml"/><Relationship Id="rId7" Type="http://schemas.openxmlformats.org/officeDocument/2006/relationships/image" Target="../media/image65.png"/><Relationship Id="rId12" Type="http://schemas.openxmlformats.org/officeDocument/2006/relationships/image" Target="../media/image8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4.png"/><Relationship Id="rId5" Type="http://schemas.openxmlformats.org/officeDocument/2006/relationships/tags" Target="../tags/tag74.xml"/><Relationship Id="rId15" Type="http://schemas.openxmlformats.org/officeDocument/2006/relationships/image" Target="../media/image88.jpeg"/><Relationship Id="rId10" Type="http://schemas.openxmlformats.org/officeDocument/2006/relationships/image" Target="../media/image83.tmp"/><Relationship Id="rId4" Type="http://schemas.openxmlformats.org/officeDocument/2006/relationships/tags" Target="../tags/tag73.xml"/><Relationship Id="rId9" Type="http://schemas.openxmlformats.org/officeDocument/2006/relationships/image" Target="../media/image82.jpeg"/><Relationship Id="rId14" Type="http://schemas.openxmlformats.org/officeDocument/2006/relationships/image" Target="../media/image87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92.tmp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1.tmp"/><Relationship Id="rId2" Type="http://schemas.openxmlformats.org/officeDocument/2006/relationships/tags" Target="../tags/tag76.xml"/><Relationship Id="rId16" Type="http://schemas.openxmlformats.org/officeDocument/2006/relationships/image" Target="../media/image95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90.png"/><Relationship Id="rId5" Type="http://schemas.openxmlformats.org/officeDocument/2006/relationships/tags" Target="../tags/tag79.xml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tags" Target="../tags/tag78.xml"/><Relationship Id="rId9" Type="http://schemas.openxmlformats.org/officeDocument/2006/relationships/image" Target="../media/image75.png"/><Relationship Id="rId1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83.xml"/><Relationship Id="rId7" Type="http://schemas.openxmlformats.org/officeDocument/2006/relationships/image" Target="../media/image96.png"/><Relationship Id="rId12" Type="http://schemas.openxmlformats.org/officeDocument/2006/relationships/image" Target="../media/image87.tm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65.png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84.xml"/><Relationship Id="rId9" Type="http://schemas.openxmlformats.org/officeDocument/2006/relationships/image" Target="../media/image98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87.xml"/><Relationship Id="rId7" Type="http://schemas.openxmlformats.org/officeDocument/2006/relationships/image" Target="../media/image6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88.xml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90.xml"/><Relationship Id="rId16" Type="http://schemas.openxmlformats.org/officeDocument/2006/relationships/image" Target="../media/image113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08.png"/><Relationship Id="rId5" Type="http://schemas.openxmlformats.org/officeDocument/2006/relationships/tags" Target="../tags/tag93.xml"/><Relationship Id="rId15" Type="http://schemas.openxmlformats.org/officeDocument/2006/relationships/image" Target="../media/image112.tmp"/><Relationship Id="rId10" Type="http://schemas.openxmlformats.org/officeDocument/2006/relationships/image" Target="../media/image107.png"/><Relationship Id="rId4" Type="http://schemas.openxmlformats.org/officeDocument/2006/relationships/tags" Target="../tags/tag92.xml"/><Relationship Id="rId9" Type="http://schemas.openxmlformats.org/officeDocument/2006/relationships/image" Target="../media/image106.jpeg"/><Relationship Id="rId1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97.xml"/><Relationship Id="rId7" Type="http://schemas.openxmlformats.org/officeDocument/2006/relationships/image" Target="../media/image116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00.xml"/><Relationship Id="rId7" Type="http://schemas.openxmlformats.org/officeDocument/2006/relationships/image" Target="../media/image120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19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3.png"/><Relationship Id="rId4" Type="http://schemas.openxmlformats.org/officeDocument/2006/relationships/tags" Target="../tags/tag101.xml"/><Relationship Id="rId9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1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25.png"/><Relationship Id="rId5" Type="http://schemas.openxmlformats.org/officeDocument/2006/relationships/image" Target="../media/image120.png"/><Relationship Id="rId4" Type="http://schemas.openxmlformats.org/officeDocument/2006/relationships/image" Target="../media/image124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06.xml"/><Relationship Id="rId7" Type="http://schemas.openxmlformats.org/officeDocument/2006/relationships/image" Target="../media/image127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26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9.png"/><Relationship Id="rId4" Type="http://schemas.openxmlformats.org/officeDocument/2006/relationships/tags" Target="../tags/tag107.xml"/><Relationship Id="rId9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31.tmp"/><Relationship Id="rId5" Type="http://schemas.openxmlformats.org/officeDocument/2006/relationships/image" Target="../media/image120.pn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33.tmp"/><Relationship Id="rId5" Type="http://schemas.openxmlformats.org/officeDocument/2006/relationships/image" Target="../media/image132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tmp"/><Relationship Id="rId3" Type="http://schemas.openxmlformats.org/officeDocument/2006/relationships/tags" Target="../tags/tag114.xml"/><Relationship Id="rId7" Type="http://schemas.openxmlformats.org/officeDocument/2006/relationships/image" Target="../media/image134.tmp"/><Relationship Id="rId12" Type="http://schemas.openxmlformats.org/officeDocument/2006/relationships/image" Target="../media/image139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20.png"/><Relationship Id="rId11" Type="http://schemas.openxmlformats.org/officeDocument/2006/relationships/image" Target="../media/image13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7.png"/><Relationship Id="rId4" Type="http://schemas.openxmlformats.org/officeDocument/2006/relationships/tags" Target="../tags/tag115.xml"/><Relationship Id="rId9" Type="http://schemas.openxmlformats.org/officeDocument/2006/relationships/image" Target="../media/image136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18.xml"/><Relationship Id="rId7" Type="http://schemas.openxmlformats.org/officeDocument/2006/relationships/image" Target="../media/image120.png"/><Relationship Id="rId12" Type="http://schemas.openxmlformats.org/officeDocument/2006/relationships/image" Target="../media/image14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3.png"/><Relationship Id="rId5" Type="http://schemas.openxmlformats.org/officeDocument/2006/relationships/tags" Target="../tags/tag120.xml"/><Relationship Id="rId10" Type="http://schemas.openxmlformats.org/officeDocument/2006/relationships/image" Target="../media/image142.png"/><Relationship Id="rId4" Type="http://schemas.openxmlformats.org/officeDocument/2006/relationships/tags" Target="../tags/tag119.xml"/><Relationship Id="rId9" Type="http://schemas.openxmlformats.org/officeDocument/2006/relationships/image" Target="../media/image141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23.xml"/><Relationship Id="rId7" Type="http://schemas.openxmlformats.org/officeDocument/2006/relationships/image" Target="../media/image14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5" Type="http://schemas.openxmlformats.org/officeDocument/2006/relationships/tags" Target="../tags/tag125.xml"/><Relationship Id="rId10" Type="http://schemas.openxmlformats.org/officeDocument/2006/relationships/image" Target="../media/image148.png"/><Relationship Id="rId4" Type="http://schemas.openxmlformats.org/officeDocument/2006/relationships/tags" Target="../tags/tag124.xml"/><Relationship Id="rId9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51.png"/><Relationship Id="rId5" Type="http://schemas.openxmlformats.org/officeDocument/2006/relationships/image" Target="../media/image150.tmp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152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54.tmp"/><Relationship Id="rId5" Type="http://schemas.openxmlformats.org/officeDocument/2006/relationships/image" Target="../media/image153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11" Type="http://schemas.openxmlformats.org/officeDocument/2006/relationships/image" Target="../media/image17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tmp"/><Relationship Id="rId4" Type="http://schemas.openxmlformats.org/officeDocument/2006/relationships/tags" Target="../tags/tag10.xml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58.png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7.png"/><Relationship Id="rId2" Type="http://schemas.openxmlformats.org/officeDocument/2006/relationships/tags" Target="../tags/tag132.xml"/><Relationship Id="rId16" Type="http://schemas.openxmlformats.org/officeDocument/2006/relationships/image" Target="../media/image161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45.png"/><Relationship Id="rId5" Type="http://schemas.openxmlformats.org/officeDocument/2006/relationships/tags" Target="../tags/tag135.xml"/><Relationship Id="rId15" Type="http://schemas.openxmlformats.org/officeDocument/2006/relationships/image" Target="../media/image160.png"/><Relationship Id="rId10" Type="http://schemas.openxmlformats.org/officeDocument/2006/relationships/image" Target="../media/image156.tmp"/><Relationship Id="rId4" Type="http://schemas.openxmlformats.org/officeDocument/2006/relationships/tags" Target="../tags/tag134.xml"/><Relationship Id="rId9" Type="http://schemas.openxmlformats.org/officeDocument/2006/relationships/image" Target="../media/image155.tmp"/><Relationship Id="rId14" Type="http://schemas.openxmlformats.org/officeDocument/2006/relationships/image" Target="../media/image1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3.tmp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6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168.png"/><Relationship Id="rId3" Type="http://schemas.openxmlformats.org/officeDocument/2006/relationships/tags" Target="../tags/tag141.xml"/><Relationship Id="rId21" Type="http://schemas.openxmlformats.org/officeDocument/2006/relationships/image" Target="../media/image171.png"/><Relationship Id="rId7" Type="http://schemas.openxmlformats.org/officeDocument/2006/relationships/tags" Target="../tags/tag1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7.png"/><Relationship Id="rId2" Type="http://schemas.openxmlformats.org/officeDocument/2006/relationships/tags" Target="../tags/tag140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174.png"/><Relationship Id="rId5" Type="http://schemas.openxmlformats.org/officeDocument/2006/relationships/tags" Target="../tags/tag143.xml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tags" Target="../tags/tag148.xml"/><Relationship Id="rId19" Type="http://schemas.openxmlformats.org/officeDocument/2006/relationships/image" Target="../media/image169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178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tags" Target="../tags/tag151.xml"/><Relationship Id="rId16" Type="http://schemas.openxmlformats.org/officeDocument/2006/relationships/image" Target="../media/image181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176.png"/><Relationship Id="rId5" Type="http://schemas.openxmlformats.org/officeDocument/2006/relationships/tags" Target="../tags/tag154.xml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tags" Target="../tags/tag15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image" Target="../media/image19.tm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7.tmp"/><Relationship Id="rId18" Type="http://schemas.openxmlformats.org/officeDocument/2006/relationships/image" Target="../media/image23.png"/><Relationship Id="rId3" Type="http://schemas.openxmlformats.org/officeDocument/2006/relationships/tags" Target="../tags/tag15.xml"/><Relationship Id="rId21" Type="http://schemas.openxmlformats.org/officeDocument/2006/relationships/image" Target="../media/image2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22.pn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23" Type="http://schemas.openxmlformats.org/officeDocument/2006/relationships/image" Target="../media/image12.png"/><Relationship Id="rId10" Type="http://schemas.openxmlformats.org/officeDocument/2006/relationships/tags" Target="../tags/tag22.xml"/><Relationship Id="rId19" Type="http://schemas.openxmlformats.org/officeDocument/2006/relationships/image" Target="../media/image2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3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14.png"/><Relationship Id="rId18" Type="http://schemas.openxmlformats.org/officeDocument/2006/relationships/image" Target="../media/image32.png"/><Relationship Id="rId3" Type="http://schemas.openxmlformats.org/officeDocument/2006/relationships/tags" Target="../tags/tag25.xml"/><Relationship Id="rId21" Type="http://schemas.openxmlformats.org/officeDocument/2006/relationships/image" Target="../media/image12.png"/><Relationship Id="rId7" Type="http://schemas.openxmlformats.org/officeDocument/2006/relationships/tags" Target="../tags/tag29.xml"/><Relationship Id="rId12" Type="http://schemas.openxmlformats.org/officeDocument/2006/relationships/image" Target="../media/image16.tmp"/><Relationship Id="rId17" Type="http://schemas.openxmlformats.org/officeDocument/2006/relationships/image" Target="../media/image31.png"/><Relationship Id="rId2" Type="http://schemas.openxmlformats.org/officeDocument/2006/relationships/tags" Target="../tags/tag2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7.xml"/><Relationship Id="rId15" Type="http://schemas.openxmlformats.org/officeDocument/2006/relationships/image" Target="../media/image29.png"/><Relationship Id="rId23" Type="http://schemas.openxmlformats.org/officeDocument/2006/relationships/image" Target="../media/image36.png"/><Relationship Id="rId10" Type="http://schemas.openxmlformats.org/officeDocument/2006/relationships/tags" Target="../tags/tag32.xml"/><Relationship Id="rId19" Type="http://schemas.openxmlformats.org/officeDocument/2006/relationships/image" Target="../media/image33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28.tmp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tags" Target="../tags/tag35.xml"/><Relationship Id="rId21" Type="http://schemas.openxmlformats.org/officeDocument/2006/relationships/image" Target="../media/image40.png"/><Relationship Id="rId34" Type="http://schemas.openxmlformats.org/officeDocument/2006/relationships/image" Target="../media/image12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tags" Target="../tags/tag42.xml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8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tags" Target="../tags/tag53.xml"/><Relationship Id="rId7" Type="http://schemas.openxmlformats.org/officeDocument/2006/relationships/image" Target="../media/image58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4" y="5104162"/>
            <a:ext cx="1640205" cy="184785"/>
          </a:xfrm>
          <a:prstGeom prst="rect">
            <a:avLst/>
          </a:prstGeom>
        </p:spPr>
      </p:pic>
      <p:pic>
        <p:nvPicPr>
          <p:cNvPr id="7170" name="Picture 2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21" y="4419600"/>
            <a:ext cx="4626286" cy="31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2.bp.blogspot.com/-QCmogzS3Abg/Trc-DwGKz6I/AAAAAAAAAG0/w5xLZM1eVkY/s1600/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38200"/>
            <a:ext cx="4572000" cy="17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61348"/>
            <a:ext cx="7421880" cy="23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3847149"/>
            <a:ext cx="7461885" cy="539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876800"/>
            <a:ext cx="6696075" cy="491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90" y="35321"/>
            <a:ext cx="2366010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8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pic>
        <p:nvPicPr>
          <p:cNvPr id="7170" name="Picture 2" descr="http://2.bp.blogspot.com/-syFKqoWsTz0/Trc-EBkCaII/AAAAAAAAAG8/KqZEM-ne62w/s1600/1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533400"/>
            <a:ext cx="3152521" cy="22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3.bp.blogspot.com/-JEVgyuEmuWU/Trc-EbismkI/AAAAAAAAAHE/X_o_pV5r0b4/s1600/1-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31" y="3898193"/>
            <a:ext cx="2665796" cy="22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39016"/>
            <a:ext cx="2640330" cy="491490"/>
          </a:xfrm>
          <a:prstGeom prst="rect">
            <a:avLst/>
          </a:prstGeom>
        </p:spPr>
      </p:pic>
      <p:pic>
        <p:nvPicPr>
          <p:cNvPr id="7174" name="Picture 6" descr="http://3.bp.blogspot.com/-Far4zd4BZog/Trc-EhWBRwI/AAAAAAAAAHM/b5syuOnbmXs/s1600/1-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78" y="558800"/>
            <a:ext cx="207604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69" y="2982700"/>
            <a:ext cx="2137410" cy="537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4615815" cy="788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59158"/>
            <a:ext cx="443103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25" y="1120140"/>
            <a:ext cx="4291965" cy="5372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27" y="2026920"/>
            <a:ext cx="3221355" cy="232410"/>
          </a:xfrm>
          <a:prstGeom prst="rect">
            <a:avLst/>
          </a:prstGeom>
        </p:spPr>
      </p:pic>
      <p:pic>
        <p:nvPicPr>
          <p:cNvPr id="8196" name="Picture 4" descr="https://upload.wikimedia.org/wikipedia/commons/thumb/0/0e/Geode3.png/178px-Geode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9" y="781298"/>
            <a:ext cx="2129382" cy="19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" y="3163254"/>
            <a:ext cx="8233410" cy="230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" y="3917632"/>
            <a:ext cx="7960995" cy="230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9" y="5715000"/>
            <a:ext cx="4827270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4415790"/>
            <a:ext cx="5244465" cy="232410"/>
          </a:xfrm>
          <a:prstGeom prst="rect">
            <a:avLst/>
          </a:prstGeom>
        </p:spPr>
      </p:pic>
      <p:sp>
        <p:nvSpPr>
          <p:cNvPr id="19" name="AutoShape 8" descr="Image result for confused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confused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2" descr="Image result for confused clipar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4" descr="Image result for confused clipar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8" name="Picture 16" descr="http://www.clipartbest.com/cliparts/pi5/oq5/pi5oq5qeT.jpe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9" y="4622800"/>
            <a:ext cx="1922651" cy="20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6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16" y="832437"/>
            <a:ext cx="4739640" cy="493395"/>
          </a:xfrm>
          <a:prstGeom prst="rect">
            <a:avLst/>
          </a:prstGeom>
        </p:spPr>
      </p:pic>
      <p:sp>
        <p:nvSpPr>
          <p:cNvPr id="7" name="AutoShape 2" descr="Image result for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 descr="Image result for matrix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99995"/>
            <a:ext cx="3767418" cy="234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25255"/>
            <a:ext cx="2469367" cy="11622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" y="3962400"/>
            <a:ext cx="3057525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59" y="1797614"/>
            <a:ext cx="4208145" cy="186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59" y="2616017"/>
            <a:ext cx="2489835" cy="186690"/>
          </a:xfrm>
          <a:prstGeom prst="rect">
            <a:avLst/>
          </a:prstGeom>
        </p:spPr>
      </p:pic>
      <p:sp>
        <p:nvSpPr>
          <p:cNvPr id="19" name="AutoShape 8" descr="Image result for math scar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2" descr="Image result for confucius say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4504459"/>
            <a:ext cx="1958975" cy="22654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22993" y="5335678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Segoe Script" panose="020B0504020000000003" pitchFamily="34" charset="0"/>
              </a:rPr>
              <a:t>WebGL</a:t>
            </a:r>
            <a:r>
              <a:rPr lang="en-US" sz="2400" b="1" dirty="0" smtClean="0">
                <a:latin typeface="Segoe Script" panose="020B0504020000000003" pitchFamily="34" charset="0"/>
              </a:rPr>
              <a:t> say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6224" y="5774249"/>
            <a:ext cx="4785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iller" panose="04020404031007020602" pitchFamily="82" charset="0"/>
              </a:rPr>
              <a:t>Do whatever you want in the </a:t>
            </a:r>
            <a:r>
              <a:rPr lang="en-US" sz="2800" b="1" dirty="0" smtClean="0">
                <a:latin typeface="Chiller" panose="04020404031007020602" pitchFamily="82" charset="0"/>
              </a:rPr>
              <a:t>vertex </a:t>
            </a:r>
            <a:r>
              <a:rPr lang="en-US" sz="2800" b="1" dirty="0" err="1" smtClean="0">
                <a:latin typeface="Chiller" panose="04020404031007020602" pitchFamily="82" charset="0"/>
              </a:rPr>
              <a:t>shader</a:t>
            </a:r>
            <a:r>
              <a:rPr lang="en-US" sz="2800" dirty="0" smtClean="0">
                <a:latin typeface="Chiller" panose="04020404031007020602" pitchFamily="82" charset="0"/>
              </a:rPr>
              <a:t>.</a:t>
            </a:r>
          </a:p>
          <a:p>
            <a:r>
              <a:rPr lang="en-US" sz="2800" dirty="0" smtClean="0">
                <a:latin typeface="Chiller" panose="04020404031007020602" pitchFamily="82" charset="0"/>
              </a:rPr>
              <a:t>I will run it once for each vertex.</a:t>
            </a:r>
          </a:p>
        </p:txBody>
      </p:sp>
      <p:sp>
        <p:nvSpPr>
          <p:cNvPr id="24" name="AutoShape 14" descr="Image result for math ahea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4" name="Picture 18" descr="Image result for no math pleas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971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sp>
        <p:nvSpPr>
          <p:cNvPr id="7" name="AutoShape 2" descr="Image result for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4" descr="https://upload.wikimedia.org/wikipedia/commons/thumb/0/0e/Geode3.png/178px-Geode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67" y="647700"/>
            <a:ext cx="2129382" cy="19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" y="1241301"/>
            <a:ext cx="3863340" cy="491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" y="2868171"/>
            <a:ext cx="7237095" cy="23622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21" y="3527301"/>
            <a:ext cx="1806958" cy="179967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73679" y="4289301"/>
            <a:ext cx="20574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91" y="3520015"/>
            <a:ext cx="1806958" cy="1806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36" y="3908301"/>
            <a:ext cx="1453515" cy="1790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" y="5886202"/>
            <a:ext cx="6640830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5" y="6398896"/>
            <a:ext cx="497014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sp>
        <p:nvSpPr>
          <p:cNvPr id="7" name="AutoShape 2" descr="Image result for matr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1" y="956308"/>
            <a:ext cx="4232910" cy="537210"/>
          </a:xfrm>
          <a:prstGeom prst="rect">
            <a:avLst/>
          </a:prstGeom>
        </p:spPr>
      </p:pic>
      <p:pic>
        <p:nvPicPr>
          <p:cNvPr id="10242" name="Picture 2" descr="https://classes.soe.ucsc.edu/cmps162/Spring12/s12/labnotes/images/vertfrag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36" y="4155528"/>
            <a:ext cx="32099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tomdalling.com/images/posts/modern-opengl-06/Gouraud_high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828925" cy="28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184399"/>
            <a:ext cx="4467225" cy="53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783330"/>
            <a:ext cx="1032510" cy="48387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5" y="3352800"/>
            <a:ext cx="1958975" cy="226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5125" y="5716021"/>
            <a:ext cx="5041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iller" panose="04020404031007020602" pitchFamily="82" charset="0"/>
              </a:rPr>
              <a:t>Do whatever you want in the </a:t>
            </a:r>
            <a:r>
              <a:rPr lang="en-US" sz="2800" b="1" dirty="0" smtClean="0">
                <a:latin typeface="Chiller" panose="04020404031007020602" pitchFamily="82" charset="0"/>
              </a:rPr>
              <a:t>fragment </a:t>
            </a:r>
            <a:r>
              <a:rPr lang="en-US" sz="2800" b="1" dirty="0" err="1" smtClean="0">
                <a:latin typeface="Chiller" panose="04020404031007020602" pitchFamily="82" charset="0"/>
              </a:rPr>
              <a:t>shader</a:t>
            </a:r>
            <a:r>
              <a:rPr lang="en-US" sz="2800" dirty="0" smtClean="0">
                <a:latin typeface="Chiller" panose="04020404031007020602" pitchFamily="82" charset="0"/>
              </a:rPr>
              <a:t>.</a:t>
            </a:r>
          </a:p>
          <a:p>
            <a:r>
              <a:rPr lang="en-US" sz="2800" dirty="0" smtClean="0">
                <a:latin typeface="Chiller" panose="04020404031007020602" pitchFamily="82" charset="0"/>
              </a:rPr>
              <a:t>I will run it once for each fragment.</a:t>
            </a:r>
          </a:p>
        </p:txBody>
      </p:sp>
    </p:spTree>
    <p:extLst>
      <p:ext uri="{BB962C8B-B14F-4D97-AF65-F5344CB8AC3E}">
        <p14:creationId xmlns:p14="http://schemas.microsoft.com/office/powerpoint/2010/main" val="22045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321"/>
            <a:ext cx="3264408" cy="326898"/>
          </a:xfrm>
          <a:prstGeom prst="rect">
            <a:avLst/>
          </a:prstGeom>
        </p:spPr>
      </p:pic>
      <p:pic>
        <p:nvPicPr>
          <p:cNvPr id="12290" name="Picture 2" descr="http://4.bp.blogspot.com/-SltUj6emplc/Trc-FQ4peGI/AAAAAAAAAHk/0PissoR32Do/s1600/1-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9" y="2044700"/>
            <a:ext cx="754144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" y="1238250"/>
            <a:ext cx="3625215" cy="22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" y="4110769"/>
            <a:ext cx="6627047" cy="528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7" y="5394007"/>
            <a:ext cx="4274820" cy="1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6310" y="1065868"/>
            <a:ext cx="8658639" cy="1746316"/>
            <a:chOff x="256310" y="1524000"/>
            <a:chExt cx="8658639" cy="1746316"/>
          </a:xfrm>
        </p:grpSpPr>
        <p:sp>
          <p:nvSpPr>
            <p:cNvPr id="23" name="Rounded Rectangle 22"/>
            <p:cNvSpPr/>
            <p:nvPr/>
          </p:nvSpPr>
          <p:spPr>
            <a:xfrm>
              <a:off x="2298641" y="1706967"/>
              <a:ext cx="1146430" cy="9738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084" y="2029984"/>
              <a:ext cx="923544" cy="431292"/>
            </a:xfrm>
            <a:prstGeom prst="rect">
              <a:avLst/>
            </a:prstGeom>
          </p:spPr>
        </p:pic>
        <p:pic>
          <p:nvPicPr>
            <p:cNvPr id="1026" name="Picture 2" descr="http://caig.cs.nctu.edu.tw/course/CG2007/images/ex1_wireframe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10" y="1596127"/>
              <a:ext cx="1524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1842662" y="2193911"/>
              <a:ext cx="34515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505203" y="2167626"/>
              <a:ext cx="34515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887712" y="1939026"/>
              <a:ext cx="1459047" cy="4572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320" y="2084308"/>
              <a:ext cx="1308164" cy="161163"/>
            </a:xfrm>
            <a:prstGeom prst="rect">
              <a:avLst/>
            </a:prstGeom>
          </p:spPr>
        </p:pic>
        <p:sp>
          <p:nvSpPr>
            <p:cNvPr id="35" name="Rounded Rectangle 34"/>
            <p:cNvSpPr/>
            <p:nvPr/>
          </p:nvSpPr>
          <p:spPr>
            <a:xfrm>
              <a:off x="5777340" y="1757514"/>
              <a:ext cx="1146430" cy="9738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783" y="2080531"/>
              <a:ext cx="923544" cy="425196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/>
            <p:nvPr/>
          </p:nvCxnSpPr>
          <p:spPr>
            <a:xfrm>
              <a:off x="5388324" y="2164889"/>
              <a:ext cx="34515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8" descr="T:\redtransteapot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59780" y="1524000"/>
              <a:ext cx="1655169" cy="1386271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7010400" y="2210036"/>
              <a:ext cx="34515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2" y="2910271"/>
              <a:ext cx="1293876" cy="22174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019" y="2993710"/>
              <a:ext cx="948690" cy="276606"/>
            </a:xfrm>
            <a:prstGeom prst="rect">
              <a:avLst/>
            </a:prstGeom>
          </p:spPr>
        </p:pic>
      </p:grp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3962400"/>
            <a:ext cx="9144000" cy="24568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18" y="50074"/>
            <a:ext cx="2370582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michaeljswart.com/wp-content/uploads/2012/04/Columb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26" y="863600"/>
            <a:ext cx="4064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44" y="35321"/>
            <a:ext cx="1010412" cy="249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4" y="1754759"/>
            <a:ext cx="4343400" cy="656082"/>
          </a:xfrm>
          <a:prstGeom prst="rect">
            <a:avLst/>
          </a:prstGeom>
        </p:spPr>
      </p:pic>
      <p:pic>
        <p:nvPicPr>
          <p:cNvPr id="13316" name="Picture 4" descr="Image result for eas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78300"/>
            <a:ext cx="417927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82" y="5037074"/>
            <a:ext cx="3701034" cy="6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4" y="1219200"/>
            <a:ext cx="8484376" cy="54361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4" y="533400"/>
            <a:ext cx="2510790" cy="17716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04800" y="2984499"/>
            <a:ext cx="8477758" cy="1676400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92100" y="4876799"/>
            <a:ext cx="8477758" cy="1828800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239000" y="3048000"/>
            <a:ext cx="1530858" cy="1596939"/>
            <a:chOff x="7239000" y="3048000"/>
            <a:chExt cx="1530858" cy="1596939"/>
          </a:xfrm>
        </p:grpSpPr>
        <p:pic>
          <p:nvPicPr>
            <p:cNvPr id="2050" name="Picture 2" descr="https://upload.wikimedia.org/wikipedia/commons/e/e5/Post-it-note-transpare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048000"/>
              <a:ext cx="1530858" cy="159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958" y="3450717"/>
              <a:ext cx="1128141" cy="43548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200900" y="4992729"/>
            <a:ext cx="1530858" cy="1596939"/>
            <a:chOff x="7239000" y="3048000"/>
            <a:chExt cx="1530858" cy="1596939"/>
          </a:xfrm>
        </p:grpSpPr>
        <p:pic>
          <p:nvPicPr>
            <p:cNvPr id="40" name="Picture 2" descr="https://upload.wikimedia.org/wikipedia/commons/e/e5/Post-it-note-transpare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048000"/>
              <a:ext cx="1530858" cy="159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958" y="3450717"/>
              <a:ext cx="1128141" cy="435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72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59" y="32238"/>
            <a:ext cx="1067562" cy="322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29000"/>
            <a:ext cx="4836571" cy="230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191000"/>
            <a:ext cx="4554665" cy="230095"/>
          </a:xfrm>
          <a:prstGeom prst="rect">
            <a:avLst/>
          </a:prstGeom>
        </p:spPr>
      </p:pic>
      <p:pic>
        <p:nvPicPr>
          <p:cNvPr id="8" name="Picture 2" descr="Image result for reading clipar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22" y="762000"/>
            <a:ext cx="3352800" cy="18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" y="5105398"/>
            <a:ext cx="5467425" cy="530286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29000"/>
            <a:ext cx="1752704" cy="22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990600"/>
            <a:ext cx="8781111" cy="3020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681216" y="2133600"/>
            <a:ext cx="278892" cy="25146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7" y="4955981"/>
            <a:ext cx="386524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" y="1066800"/>
            <a:ext cx="8897592" cy="5620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" y="533400"/>
            <a:ext cx="2242185" cy="23431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800" y="5899150"/>
            <a:ext cx="5041901" cy="596900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8459" y="4343400"/>
            <a:ext cx="8775841" cy="596900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172200"/>
            <a:ext cx="3240405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40" y="4968437"/>
            <a:ext cx="4274820" cy="8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" y="533400"/>
            <a:ext cx="662940" cy="17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27417"/>
            <a:ext cx="3947539" cy="53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" y="519810"/>
            <a:ext cx="975360" cy="22479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" y="931377"/>
            <a:ext cx="7625524" cy="59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81000" y="498409"/>
            <a:ext cx="8489122" cy="3146491"/>
            <a:chOff x="381000" y="587309"/>
            <a:chExt cx="8489122" cy="3146491"/>
          </a:xfrm>
        </p:grpSpPr>
        <p:pic>
          <p:nvPicPr>
            <p:cNvPr id="30" name="Picture 29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625" y="1479296"/>
              <a:ext cx="1628497" cy="1746504"/>
            </a:xfrm>
            <a:prstGeom prst="rect">
              <a:avLst/>
            </a:prstGeom>
          </p:spPr>
        </p:pic>
        <p:pic>
          <p:nvPicPr>
            <p:cNvPr id="28" name="Picture 27" descr="Screen Clippi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566" y="587309"/>
              <a:ext cx="5275759" cy="3146491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81000" y="1072178"/>
              <a:ext cx="1593940" cy="2623522"/>
              <a:chOff x="3263900" y="1981200"/>
              <a:chExt cx="1593940" cy="2623522"/>
            </a:xfrm>
          </p:grpSpPr>
          <p:pic>
            <p:nvPicPr>
              <p:cNvPr id="13" name="Picture 12" descr="Screen Clippi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6600" y="2311400"/>
                <a:ext cx="1581240" cy="2293322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4750" y="2052022"/>
                <a:ext cx="1424940" cy="234696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263900" y="1981200"/>
                <a:ext cx="1581240" cy="2623522"/>
              </a:xfrm>
              <a:prstGeom prst="rect">
                <a:avLst/>
              </a:prstGeom>
              <a:solidFill>
                <a:srgbClr val="00B050">
                  <a:alpha val="0"/>
                </a:srgb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5" y="4503102"/>
            <a:ext cx="8724900" cy="5467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1" y="5715000"/>
            <a:ext cx="768477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400"/>
            <a:ext cx="4242816" cy="326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1870710" cy="17907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2" y="1371600"/>
            <a:ext cx="7783012" cy="1400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6530340" cy="23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43400"/>
            <a:ext cx="4838700" cy="230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05400"/>
            <a:ext cx="832485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371600"/>
            <a:ext cx="7038975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33600"/>
            <a:ext cx="7726680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3012831"/>
            <a:ext cx="7480935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" y="3892060"/>
            <a:ext cx="870585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" y="1479452"/>
            <a:ext cx="8846727" cy="4415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85801"/>
            <a:ext cx="3199828" cy="2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399"/>
            <a:ext cx="7121491" cy="36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85801"/>
            <a:ext cx="2904363" cy="25774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973"/>
            <a:ext cx="9144000" cy="37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1143000"/>
            <a:ext cx="2792730" cy="177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4419600"/>
            <a:ext cx="2526030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51510"/>
            <a:ext cx="7275195" cy="236220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710746"/>
            <a:ext cx="7243957" cy="2032954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47799"/>
            <a:ext cx="8100694" cy="26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219200"/>
            <a:ext cx="9144000" cy="3302624"/>
            <a:chOff x="0" y="1219200"/>
            <a:chExt cx="9144000" cy="3302624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19200"/>
              <a:ext cx="9144000" cy="3302624"/>
            </a:xfrm>
            <a:prstGeom prst="rect">
              <a:avLst/>
            </a:prstGeom>
          </p:spPr>
        </p:pic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3733800"/>
              <a:ext cx="1133633" cy="285790"/>
            </a:xfrm>
            <a:prstGeom prst="rect">
              <a:avLst/>
            </a:prstGeom>
          </p:spPr>
        </p:pic>
      </p:grpSp>
      <p:pic>
        <p:nvPicPr>
          <p:cNvPr id="4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cxnSp>
        <p:nvCxnSpPr>
          <p:cNvPr id="9" name="Straight Connector 8"/>
          <p:cNvCxnSpPr/>
          <p:nvPr/>
        </p:nvCxnSpPr>
        <p:spPr>
          <a:xfrm>
            <a:off x="4572000" y="2438400"/>
            <a:ext cx="2590800" cy="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29200"/>
            <a:ext cx="7501890" cy="2556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810566"/>
            <a:ext cx="3651885" cy="20745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4572000" y="1092422"/>
            <a:ext cx="266700" cy="370449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22" y="1710470"/>
            <a:ext cx="1964817" cy="437198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066800" y="1704536"/>
            <a:ext cx="5334000" cy="471268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99262"/>
            <a:ext cx="1309878" cy="20745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066800" y="2310064"/>
            <a:ext cx="212560" cy="165134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6" y="2861133"/>
            <a:ext cx="1364742" cy="7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378"/>
            <a:ext cx="4636008" cy="326898"/>
          </a:xfr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1072896" cy="24726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2" y="961344"/>
            <a:ext cx="7467600" cy="59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499"/>
            <a:ext cx="1828800" cy="32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08645"/>
            <a:ext cx="7067550" cy="23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1066800"/>
            <a:ext cx="1289685" cy="224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" y="1548129"/>
            <a:ext cx="80124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" y="2845117"/>
            <a:ext cx="8067675" cy="188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3530917"/>
            <a:ext cx="8103870" cy="238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" y="4216717"/>
            <a:ext cx="5162550" cy="23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4902517"/>
            <a:ext cx="7642860" cy="232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5588317"/>
            <a:ext cx="8721090" cy="491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6476999"/>
            <a:ext cx="7061835" cy="23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" y="2209800"/>
            <a:ext cx="13335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51" y="37499"/>
            <a:ext cx="2167128" cy="322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754380" cy="175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287779"/>
            <a:ext cx="6097905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2" y="2125979"/>
            <a:ext cx="6619875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020376"/>
            <a:ext cx="7835265" cy="234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4788245"/>
            <a:ext cx="8703945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5562600"/>
            <a:ext cx="8722995" cy="8420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886200"/>
            <a:ext cx="430149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" y="837565"/>
            <a:ext cx="7126605" cy="23241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" y="1295400"/>
            <a:ext cx="8811761" cy="5190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89000"/>
            <a:ext cx="8100694" cy="26660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16355"/>
            <a:ext cx="2792730" cy="177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" y="4705350"/>
            <a:ext cx="469773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5095875"/>
            <a:ext cx="4804410" cy="2324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1000" y="1354555"/>
            <a:ext cx="8077200" cy="5334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9" y="3121303"/>
            <a:ext cx="3152775" cy="533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2859854" y="3185929"/>
            <a:ext cx="733120" cy="2044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2" y="3733800"/>
            <a:ext cx="273558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7" y="5095875"/>
            <a:ext cx="3760470" cy="2362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07050"/>
            <a:ext cx="5991225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0275"/>
            <a:ext cx="3973830" cy="2381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11595"/>
            <a:ext cx="7332345" cy="24003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6200000">
            <a:off x="6742796" y="2399979"/>
            <a:ext cx="940381" cy="2044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7" y="1128519"/>
            <a:ext cx="7243957" cy="2032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" y="743955"/>
            <a:ext cx="2526030" cy="23431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8" y="3504447"/>
            <a:ext cx="3303361" cy="3076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0" y="4116266"/>
            <a:ext cx="3604260" cy="255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136364" y="2414784"/>
            <a:ext cx="2043684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43" y="4711579"/>
            <a:ext cx="2651760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70" y="5145124"/>
            <a:ext cx="262699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69" y="5549779"/>
            <a:ext cx="2127885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25" y="6350831"/>
            <a:ext cx="5027295" cy="230505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42833" y="1128519"/>
            <a:ext cx="3780791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028" y="475031"/>
            <a:ext cx="3017520" cy="53340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3669320" y="741731"/>
            <a:ext cx="610555" cy="2667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669320" y="2999936"/>
            <a:ext cx="914400" cy="30480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180048" y="2706884"/>
            <a:ext cx="387636" cy="1409382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980121" y="1628336"/>
            <a:ext cx="4432330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456608" y="1931708"/>
            <a:ext cx="508415" cy="616426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71" y="2677677"/>
            <a:ext cx="3190875" cy="8267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20" y="1310811"/>
            <a:ext cx="1624965" cy="4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533400"/>
            <a:ext cx="2162175" cy="179070"/>
          </a:xfrm>
          <a:prstGeom prst="rect">
            <a:avLst/>
          </a:prstGeom>
        </p:spPr>
      </p:pic>
      <p:sp>
        <p:nvSpPr>
          <p:cNvPr id="2" name="AutoShape 2" descr="Image result for fol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fold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fold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fold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30275" y="909320"/>
            <a:ext cx="894079" cy="894080"/>
            <a:chOff x="930275" y="1518920"/>
            <a:chExt cx="894079" cy="894080"/>
          </a:xfrm>
        </p:grpSpPr>
        <p:pic>
          <p:nvPicPr>
            <p:cNvPr id="18" name="Picture 10 1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75" y="151892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234" y="1930400"/>
              <a:ext cx="466344" cy="14573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97860" y="2895600"/>
            <a:ext cx="894079" cy="894080"/>
            <a:chOff x="1697860" y="3286125"/>
            <a:chExt cx="894079" cy="894080"/>
          </a:xfrm>
        </p:grpSpPr>
        <p:pic>
          <p:nvPicPr>
            <p:cNvPr id="21" name="Picture 10 2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60" y="3286125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954" y="3699827"/>
              <a:ext cx="708089" cy="14573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726803" y="5026660"/>
            <a:ext cx="894079" cy="894080"/>
            <a:chOff x="1621660" y="4826000"/>
            <a:chExt cx="894079" cy="894080"/>
          </a:xfrm>
        </p:grpSpPr>
        <p:pic>
          <p:nvPicPr>
            <p:cNvPr id="22" name="Picture 10 3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60" y="482600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354" y="5225573"/>
              <a:ext cx="581216" cy="14230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4" y="2054384"/>
            <a:ext cx="2496000" cy="1933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82" y="3789680"/>
            <a:ext cx="1644206" cy="19716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144901" y="3665696"/>
            <a:ext cx="0" cy="10185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371600" y="1651635"/>
            <a:ext cx="378012" cy="3834765"/>
            <a:chOff x="1371600" y="2261235"/>
            <a:chExt cx="378012" cy="3834765"/>
          </a:xfrm>
        </p:grpSpPr>
        <p:grpSp>
          <p:nvGrpSpPr>
            <p:cNvPr id="40" name="Group 39"/>
            <p:cNvGrpSpPr/>
            <p:nvPr/>
          </p:nvGrpSpPr>
          <p:grpSpPr>
            <a:xfrm>
              <a:off x="1371600" y="2261235"/>
              <a:ext cx="358327" cy="3834765"/>
              <a:chOff x="1371600" y="2261235"/>
              <a:chExt cx="358327" cy="383476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377316" y="2261235"/>
                <a:ext cx="6984" cy="3834765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377315" y="2737168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371600" y="4000500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1397000" y="6083300"/>
              <a:ext cx="352612" cy="0"/>
            </a:xfrm>
            <a:prstGeom prst="line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2158101" y="38882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1700" y="41529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9000" y="44196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59899" y="4671536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076382"/>
            <a:ext cx="1764221" cy="19716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360830"/>
            <a:ext cx="581216" cy="19373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78" y="4581461"/>
            <a:ext cx="1657922" cy="19373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173842" y="5839460"/>
            <a:ext cx="0" cy="5613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79164" y="61234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92763" y="63881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2" y="6024880"/>
            <a:ext cx="1652778" cy="19716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3" y="6303328"/>
            <a:ext cx="1894523" cy="145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1701800"/>
            <a:ext cx="2096914" cy="204343"/>
          </a:xfrm>
          <a:prstGeom prst="rect">
            <a:avLst/>
          </a:prstGeom>
        </p:spPr>
      </p:pic>
      <p:sp>
        <p:nvSpPr>
          <p:cNvPr id="74" name="Right Brace 73"/>
          <p:cNvSpPr/>
          <p:nvPr/>
        </p:nvSpPr>
        <p:spPr>
          <a:xfrm>
            <a:off x="4963001" y="3569017"/>
            <a:ext cx="370999" cy="1536383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>
            <a:off x="4996100" y="5617004"/>
            <a:ext cx="337900" cy="1012919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4126801"/>
            <a:ext cx="2570036" cy="48006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6019133"/>
            <a:ext cx="864108" cy="16630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056543"/>
            <a:ext cx="3535299" cy="2040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50110"/>
            <a:ext cx="8682228" cy="28117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05000" y="990600"/>
            <a:ext cx="6572251" cy="4531039"/>
            <a:chOff x="1676400" y="990600"/>
            <a:chExt cx="6572251" cy="4531039"/>
          </a:xfrm>
        </p:grpSpPr>
        <p:pic>
          <p:nvPicPr>
            <p:cNvPr id="1026" name="Picture 2" descr="C:\Users\sr194\Desktop\stop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90600"/>
              <a:ext cx="6572251" cy="453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485" y="3664854"/>
              <a:ext cx="3588544" cy="60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1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90" y="35321"/>
            <a:ext cx="2366010" cy="326898"/>
          </a:xfrm>
          <a:prstGeom prst="rect">
            <a:avLst/>
          </a:prstGeom>
        </p:spPr>
      </p:pic>
      <p:pic>
        <p:nvPicPr>
          <p:cNvPr id="2050" name="Picture 2" descr="http://www.ntu.edu.sg/home/ehchua/programming/opengl/images/Graphics3D_Hardwa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762000"/>
            <a:ext cx="898357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5562599"/>
            <a:ext cx="5391150" cy="539115"/>
          </a:xfrm>
          <a:prstGeom prst="rect">
            <a:avLst/>
          </a:prstGeom>
        </p:spPr>
      </p:pic>
      <p:pic>
        <p:nvPicPr>
          <p:cNvPr id="25" name="Picture 2" descr="http://upload.wikimedia.org/wikipedia/commons/thumb/4/44/6600GT_GPU.jpg/220px-6600GT_GPU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2" y="5111294"/>
            <a:ext cx="1503218" cy="14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019800" y="3962400"/>
            <a:ext cx="1219200" cy="6096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10" y="4478285"/>
            <a:ext cx="1292190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 simple example that clears the canvas with a background color.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f{\em written in\\ GLSL ES}&#10;&#10;\end{document}"/>
  <p:tag name="IGUANATEXSIZE" val="1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f{\em written in\\ GLSL ES}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 {We are loading a few more JS files.}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} \texttt{DrawPoint.js}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 {Draw 1 point starting at id 0.}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 {Fetch shader codes, compile them and\\&#10; link them&#10; to get a }\code{program}\comment{. From now\\ on use this }\code{program}\comment{.}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low:} 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Loading the html file \texttt{ClearCanvas.html} in a browser gives you: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\bf Output: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de{gl.drawArrays(gl.POINTS, 0, 1);} specifies that we are drawing &#10;one vertex (point) starting from vertex id 0.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\texttt{#1}}}&#10;\newcommand{\comment}[1]{\noindent \textcolor{blue}{\it #1}}&#10;\newcommand*{\cmcsans}{\fontfamily{comic}\selectfont}&#10;\DeclareTextFontCommand{\textcmcsans}{\cmcsans}&#10;&#10;\begin{document}&#10;\code{gl\_Position}, \code{gl\_PointSize} and \code{gl\_FragColor} are &#10;built-in variables.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bf \texttt{Javascript}&#10;\end{document}"/>
  <p:tag name="IGUANATEXSIZE" val="2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\texttt{#1}}}&#10;\newcommand{\comment}[1]{\noindent \textcolor{blue}{\it #1}}&#10;\newcommand*{\cmcsans}{\fontfamily{comic}\selectfont}&#10;\DeclareTextFontCommand{\textcmcsans}{\cmcsans}&#10;&#10;\begin{document}&#10;{\bf Vertex Shader}: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\texttt{#1}}}&#10;\newcommand{\comment}[1]{\noindent \textcolor{blue}{\it #1}}&#10;\newcommand*{\cmcsans}{\fontfamily{comic}\selectfont}&#10;\DeclareTextFontCommand{\textcmcsans}{\cmcsans}&#10;&#10;\begin{document}&#10;Note that \code{gl\_Position} has four coordinates: $x,y,z$ and $w$.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\texttt{#1}}}&#10;\newcommand{\comment}[1]{\noindent \textcolor{blue}{\it #1}}&#10;\newcommand*{\cmcsans}{\fontfamily{comic}\selectfont}&#10;\DeclareTextFontCommand{\textcmcsans}{\cmcsans}&#10;&#10;\begin{document}&#10;We will see later why it is four dimensional.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\texttt{#1}}}&#10;\newcommand{\comment}[1]{\noindent \textcolor{blue}{\it #1}}&#10;\newcommand*{\cmcsans}{\fontfamily{comic}\selectfont}&#10;\DeclareTextFontCommand{\textcmcsans}{\cmcsans}&#10;&#10;\begin{document}&#10;For now, we will always set $w=1$ and while doing 2D graphics we set&#10;$z=0$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n the last example, the coordinate of the point was hardcoded.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hat worked because we just had to draw one point (i.e., one vertex).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need to be able to set the coordinates from the Javascript code.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is done by setting up a buffer in the GPU and moving data into that buffer.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} \texttt{DrawTriangle.html}&#10;\end{document}"/>
  <p:tag name="IGUANATEXSIZE" val="2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} \texttt{DrawTriangle.js}&#10;\end{document}"/>
  <p:tag name="IGUANATEXSIZE" val="2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ebGL requires C style arrays. Javascript arrays are objects.&#10;\end{document}"/>
  <p:tag name="IGUANATEXSIZE" val="2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x$ and $y$ coordinates of three vertices.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create a buffer\\ and make it current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Transfer data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telling the\\ shader how to\\ read the data}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triangle}&#10;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Output:}&#10;\end{document}"/>
  <p:tag name="IGUANATEXSIZE" val="2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drawTriangle}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n HTML file consists of a bunch of {\bf tags}.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Look at the code in \texttt{drawTriangle.html} and \texttt{drawTriangle.js}&#10;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Questions:}&#10;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hich part of the code runs in the CPU? Which part runs in the GPU?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have two coordinates for each vertex. How does the GPU know this?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hy do we use \code{new Float32Array(vertices)} in \code{gl.bufferData(...)}?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Where are we setting the color of the triangle?&#10;\end{document}"/>
  <p:tag name="IGUANATEXSIZE" val="2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hat will happen if we change the $0.6$ in the \code{vertices} array to $1.6$?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de{vPosition} is of type \code{vec4} in the vertex shader but we are&#10;passing only two coordinates. Where are the other two set?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hy is the last argument of \code{gl.drawArrays(...)} $3$ and not $1$?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hat is \code{gl}?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Each tag describes some document content.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ding Practice}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Tasks:}&#10;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Draw an equilateral triangle whose centroid is at $(0,0)$.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Draw a square with side length $0.4$ whose center is at $(0,0)$.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hange the vertex shader so that the square moves to the right by &#10;$0.3$.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Draw a triangle and a square but put their data in different buffers&#10;in the GPU.&#10;\end{document}"/>
  <p:tag name="IGUANATEXSIZE" val="2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hange the vertex shader so that the entire picture is $1.5$ times the original&#10;size and is rotated by &#10;$30$ degrees in the counter-clockwise direction around the origin.&#10;\end{document}"/>
  <p:tag name="IGUANATEXSIZE" val="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Change the color of the square to blue.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the browser\\ to load these Javascript files.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Displayed if the \texttt{canvas}\\ element is not supported.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Format: \code{ &lt;tag&gt; content &lt;/tag&gt; 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head&gt;} ... \code{&lt;/head&gt;} : information about the document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2069.741"/>
  <p:tag name="LATEXADDIN" val="\documentclass{article}&#10;\usepackage{amsmath}&#10;\usepackage{pbsi}&#10;\usepackage[T1]{fontenc}&#10;&#10;\pagestyle{empty}&#10;\begin{document}&#10;\bsifamily&#10;Foundations of Computer Graphics&#10;&#10;\end{document}"/>
  <p:tag name="IGUANATEXSIZE" val="22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body&gt;} ... \code{&lt;/body&gt;} : visible content 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tt{webgl-utils.js}: contains useful functions&#10;for setting up WebGL.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js}}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RGBA : (Red,Green,Blue,Alpha)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Alpha is for opaqueness.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0$: fully transparent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1$: fully opaque}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WebGL to use the color buffer.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This function is called once\\ all scripts are loaded.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ading}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de{gl}\comment{ is now a javascript\\&#10; object that contains all webgl\\&#10; functions and parameters.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retrieve canvas\\ element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bf Folder Structure: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64.829"/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ongoose-free-*.*.exe}&#10;\end{document}"/>
  <p:tag name="IGUANATEXSIZE" val="18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.js}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2.js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V.js}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webgl-utils.js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js}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380.203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Reading for Lecture 2: Sections 2.1-2.4, 2.8.&#10;\end{document}"/>
  <p:tag name="IGUANATEXSIZE" val="20"/>
  <p:tag name="IGUANATEXCURSOR" val="1235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html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46.607"/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ongoose web server}&#10;\end{document}"/>
  <p:tag name="IGUANATEXSIZE" val="18"/>
  <p:tag name="IGUANATEXCURSOR" val="4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Utility code that we will\\ use throughout the course.}&#10;\end{document}"/>
  <p:tag name="IGUANATEXSIZE" val="1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Our code}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orks on Windows, Mac and Linux}&#10;\end{document}"/>
  <p:tag name="IGUANATEXSIZE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Basic}&#10;\end{document}"/>
  <p:tag name="IGUANATEXSIZE" val="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mmon}&#10;\end{document}"/>
  <p:tag name="IGUANATEXSIZE" val="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DE}&#10;\end{document}"/>
  <p:tag name="IGUANATEXSIZE" val="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Can't go any further without learning about the graphics&#10;system.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241.47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Reading for Lecture 3: Sections 2.10, 3.1.&#10;\end{document}"/>
  <p:tag name="IGUANATEXSIZE" val="20"/>
  <p:tag name="IGUANATEXCURSOR" val="1232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newcommand*{\cmcsans}{\fontfamily{comic}\selectfont}&#10;\DeclareTextFontCommand{\textcmcsans}{\cmcsans}&#10;&#10;\begin{document}\noindent&#10;\bf UNLESS GRAPHICS\\ PIPELINE TRAINED&#10;\end{document}"/>
  <p:tag name="IGUANATEXSIZE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Graphics System}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GPU: a specialized electronic circuit to speed up\\&#10;the computation required for graphics.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635.9205"/>
  <p:tag name="LATEXADDIN" val="\documentclass{article}&#10;\usepackage{amsmath,color}&#10;\pagestyle{empty}&#10;\begin{document}&#10;\textcolor{blue}{\em Video RAM}&#10;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newcommand{\bull}[1]{\begin{itemize}\item #1 \end{itemize}}&#10;&#10;\begin{document}&#10;\bull{CPU and GPU are separate entities and have separate memories}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newcommand{\bull}[1]{\begin{itemize}\item #1 \end{itemize}}&#10;&#10;\begin{document}&#10;\bull{GPU specializes in running multiples copies of the same program\\&#10;that operate on different data. The programs are usually small.}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newcommand{\bull}[1]{\begin{itemize}\item #1 \end{itemize}}&#10;&#10;\begin{document}&#10;\bull{Main bottleneck: communication between CPU and GPU.\\ Should be minimized.}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Graphics System}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ll 3d graphics must be\\&#10; done within this cube.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2690.664"/>
  <p:tag name="LATEXADDIN" val="\documentclass{article}&#10;\input{C:/Users/sr194/Dropbox/WORK/MORE/Latex/iguanaTexMacros.tex}&#10;&#10;\begin{document}\noindent&#10;I suggest reading whole chapters even though not\\ everything &#10;in the book was discussed in class.&#10;\end{document}"/>
  <p:tag name="IGUANATEXSIZE" val="20"/>
  <p:tag name="IGUANATEXCURSOR" val="1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Anything going out\\&#10;is clipped.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atever is drawn into the view volume\\&#10;is projected to the 2D screen by dropping\\&#10;the $z$-coordinate.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&#10;{\bf Note:} Left Handed Coordinate System!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ypically you model an object as a \\&#10;surface formed by a bunch of triangles.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n you draw each triangle.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ats a lot of data: coordinates of all vertices. Very slow but can't avoid..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Now suppose that the model is moved - say it is rotated and translated.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What do you do? Send all that data again?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is changes the coordinates of all the vertices. 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No! The transformation can be encoded as \\&#10;small matrix. Just send the matrix.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 reality, its more like this: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newcommand{\bull}[1]{\begin{itemize}\item #1 \end{itemize}}&#10;&#10;\begin{document}&#10;Don't transform the data in the CPU.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newcommand{\bull}[1]{\begin{itemize}\item #1 \end{itemize}}&#10;&#10;\begin{document}&#10;Just do it in the GPU.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Ok, so we have transformed all the\\ vertices in the GPU.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How do we draw the triangles? Our screens can only draw pixels!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Rasterization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Each triangle is converted to {\bf fragments} by the {\bf rasterizer}.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use the term `fragment' instead of `pixel'. }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In general, different pixels of the same\\ triangle may have different colors.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 GPU runs a {\bf fragment shader} for\\&#10;each fragment to compute its final color.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Fragment\\Shader}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Graphics Model}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Life in the graphics pipeline:}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3261.342"/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 {\bf vertex and fragment shaders are programmable},\\ i.e., we provide the &#10;the code for these. &#10;\end{document}"/>
  <p:tag name="IGUANATEXSIZE" val="20"/>
  <p:tag name="IGUANATEXCURSOR" val="4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We have no control over the rasterizer.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Graphics Pipeline}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js}}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Geometric\\&#10;Processing&#10;&#10;&#10;\end{document}"/>
  <p:tag name="IGUANATEXSIZE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Rasterization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Fragment\\&#10;Processing&#10;&#10;&#10;\end{document}"/>
  <p:tag name="IGUANATEXSIZE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3D Model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utput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How do you transfer data and \\programs (shaders) to the GPU?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ere are WebGL functions\\&#10;that do it for you!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Draw a point}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} \texttt{DrawPoint.html}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6255</TotalTime>
  <Words>43</Words>
  <Application>Microsoft Office PowerPoint</Application>
  <PresentationFormat>On-screen Show (4:3)</PresentationFormat>
  <Paragraphs>10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Chiller</vt:lpstr>
      <vt:lpstr>Segoe Script</vt:lpstr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360</cp:revision>
  <dcterms:created xsi:type="dcterms:W3CDTF">2014-01-26T12:33:15Z</dcterms:created>
  <dcterms:modified xsi:type="dcterms:W3CDTF">2020-01-29T06:30:43Z</dcterms:modified>
</cp:coreProperties>
</file>